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Glacial Indifference Bold" charset="1" panose="00000800000000000000"/>
      <p:regular r:id="rId27"/>
    </p:embeddedFont>
    <p:embeddedFont>
      <p:font typeface="HK Grotesk" charset="1" panose="00000500000000000000"/>
      <p:regular r:id="rId28"/>
    </p:embeddedFont>
    <p:embeddedFont>
      <p:font typeface="HK Grotesk Italics" charset="1" panose="00000500000000000000"/>
      <p:regular r:id="rId29"/>
    </p:embeddedFont>
    <p:embeddedFont>
      <p:font typeface="HK Grotesk Bold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medium.com/@prathammodi001/convolutional-neural-networks-for-dummies-a-step-by-step-cnn-tutorial-e68f464d608f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https://doi.org/10.1109/HORA58378.2023.10156776" TargetMode="External" Type="http://schemas.openxmlformats.org/officeDocument/2006/relationships/hyperlink"/><Relationship Id="rId5" Target="https://secure.caes.uga.edu/extension/publications/files/pdf/C%201255_1.PDF" TargetMode="External" Type="http://schemas.openxmlformats.org/officeDocument/2006/relationships/hyperlink"/><Relationship Id="rId6" Target="https://doi.org/10.48550/arXiv.1409.1556" TargetMode="External" Type="http://schemas.openxmlformats.org/officeDocument/2006/relationships/hyperlink"/><Relationship Id="rId7" Target="https://doi.org/10.1016/j.compag.2024.109433" TargetMode="External" Type="http://schemas.openxmlformats.org/officeDocument/2006/relationships/hyperlink"/><Relationship Id="rId8" Target="http://dx.doi.org/10.1590/1806-9061-2023-1882" TargetMode="External" Type="http://schemas.openxmlformats.org/officeDocument/2006/relationships/hyperlink"/><Relationship Id="rId9" Target="https://doi.org/10.3906/vet-1103-20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42203" y="-3273956"/>
            <a:ext cx="10403594" cy="13560956"/>
          </a:xfrm>
          <a:custGeom>
            <a:avLst/>
            <a:gdLst/>
            <a:ahLst/>
            <a:cxnLst/>
            <a:rect r="r" b="b" t="t" l="l"/>
            <a:pathLst>
              <a:path h="13560956" w="10403594">
                <a:moveTo>
                  <a:pt x="0" y="0"/>
                </a:moveTo>
                <a:lnTo>
                  <a:pt x="10403594" y="0"/>
                </a:lnTo>
                <a:lnTo>
                  <a:pt x="10403594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21" r="0" b="-41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46913" y="5437788"/>
            <a:ext cx="2812387" cy="4376724"/>
          </a:xfrm>
          <a:custGeom>
            <a:avLst/>
            <a:gdLst/>
            <a:ahLst/>
            <a:cxnLst/>
            <a:rect r="r" b="b" t="t" l="l"/>
            <a:pathLst>
              <a:path h="4376724" w="2812387">
                <a:moveTo>
                  <a:pt x="0" y="0"/>
                </a:moveTo>
                <a:lnTo>
                  <a:pt x="2812387" y="0"/>
                </a:lnTo>
                <a:lnTo>
                  <a:pt x="2812387" y="4376724"/>
                </a:lnTo>
                <a:lnTo>
                  <a:pt x="0" y="437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9526" y="458535"/>
            <a:ext cx="3382677" cy="3849419"/>
          </a:xfrm>
          <a:custGeom>
            <a:avLst/>
            <a:gdLst/>
            <a:ahLst/>
            <a:cxnLst/>
            <a:rect r="r" b="b" t="t" l="l"/>
            <a:pathLst>
              <a:path h="3849419" w="3382677">
                <a:moveTo>
                  <a:pt x="0" y="0"/>
                </a:moveTo>
                <a:lnTo>
                  <a:pt x="3382677" y="0"/>
                </a:lnTo>
                <a:lnTo>
                  <a:pt x="3382677" y="3849420"/>
                </a:lnTo>
                <a:lnTo>
                  <a:pt x="0" y="3849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92553" y="4051967"/>
            <a:ext cx="10102894" cy="223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9"/>
              </a:lnSpc>
            </a:pPr>
            <a:r>
              <a:rPr lang="en-US" b="true" sz="770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EGG CLASSIFICATION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43404" y="6526703"/>
            <a:ext cx="7801192" cy="56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Deep learning classifier for egg images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98784" y="962025"/>
            <a:ext cx="630948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Inteligence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9732" y="8429625"/>
            <a:ext cx="632853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Matheus Pupp de Araujo Rosa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Poultry Science Department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44121" y="2411098"/>
            <a:ext cx="5915179" cy="6098123"/>
          </a:xfrm>
          <a:custGeom>
            <a:avLst/>
            <a:gdLst/>
            <a:ahLst/>
            <a:cxnLst/>
            <a:rect r="r" b="b" t="t" l="l"/>
            <a:pathLst>
              <a:path h="6098123" w="5915179">
                <a:moveTo>
                  <a:pt x="0" y="0"/>
                </a:moveTo>
                <a:lnTo>
                  <a:pt x="5915179" y="0"/>
                </a:lnTo>
                <a:lnTo>
                  <a:pt x="5915179" y="6098123"/>
                </a:lnTo>
                <a:lnTo>
                  <a:pt x="0" y="6098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7125" y="1730472"/>
            <a:ext cx="614209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APPROACH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4350"/>
            <a:ext cx="58922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7125" y="9587418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3391" y="3036365"/>
            <a:ext cx="7430609" cy="375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Base model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Overfitting: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Training and Validation accuracy/loss</a:t>
            </a:r>
          </a:p>
          <a:p>
            <a:pPr algn="l">
              <a:lnSpc>
                <a:spcPts val="3919"/>
              </a:lnSpc>
            </a:pP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Training = 10 epochs, weighted classes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13391" y="5939977"/>
            <a:ext cx="8150291" cy="416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Fine-Tuning (unfrozen 8 last layers)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Recompiled the model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Learning rate = 0.00001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Loss = categorical cross-entropy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Metrics = accuracy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Training = 5 epochs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rest = base model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88224" y="3492303"/>
            <a:ext cx="9371076" cy="4381698"/>
          </a:xfrm>
          <a:custGeom>
            <a:avLst/>
            <a:gdLst/>
            <a:ahLst/>
            <a:cxnLst/>
            <a:rect r="r" b="b" t="t" l="l"/>
            <a:pathLst>
              <a:path h="4381698" w="9371076">
                <a:moveTo>
                  <a:pt x="0" y="0"/>
                </a:moveTo>
                <a:lnTo>
                  <a:pt x="9371076" y="0"/>
                </a:lnTo>
                <a:lnTo>
                  <a:pt x="9371076" y="4381698"/>
                </a:lnTo>
                <a:lnTo>
                  <a:pt x="0" y="4381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1033" y="5171574"/>
            <a:ext cx="7137191" cy="96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Ran the codes generated by ChatGPT troubleshooting as needed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55465" y="165507"/>
            <a:ext cx="577707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94771" y="1085850"/>
            <a:ext cx="7698458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EXPERIMENT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16061" y="97726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05258" y="7816851"/>
            <a:ext cx="5054042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Accuracy comparison between base and fine-tuned VGG19 models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9175" y="2959243"/>
            <a:ext cx="7580377" cy="5644962"/>
          </a:xfrm>
          <a:custGeom>
            <a:avLst/>
            <a:gdLst/>
            <a:ahLst/>
            <a:cxnLst/>
            <a:rect r="r" b="b" t="t" l="l"/>
            <a:pathLst>
              <a:path h="5644962" w="7580377">
                <a:moveTo>
                  <a:pt x="0" y="0"/>
                </a:moveTo>
                <a:lnTo>
                  <a:pt x="7580378" y="0"/>
                </a:lnTo>
                <a:lnTo>
                  <a:pt x="7580378" y="5644961"/>
                </a:lnTo>
                <a:lnTo>
                  <a:pt x="0" y="5644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959243"/>
            <a:ext cx="7580377" cy="5644962"/>
          </a:xfrm>
          <a:custGeom>
            <a:avLst/>
            <a:gdLst/>
            <a:ahLst/>
            <a:cxnLst/>
            <a:rect r="r" b="b" t="t" l="l"/>
            <a:pathLst>
              <a:path h="5644962" w="7580377">
                <a:moveTo>
                  <a:pt x="0" y="0"/>
                </a:moveTo>
                <a:lnTo>
                  <a:pt x="7580377" y="0"/>
                </a:lnTo>
                <a:lnTo>
                  <a:pt x="7580377" y="5644961"/>
                </a:lnTo>
                <a:lnTo>
                  <a:pt x="0" y="5644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5465" y="165507"/>
            <a:ext cx="577707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94771" y="1085850"/>
            <a:ext cx="7698458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EXPERIMENT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16061" y="97726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71939" y="8547054"/>
            <a:ext cx="522676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Fine-Tuned VGG19 Confusion Matrix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3096" y="8547054"/>
            <a:ext cx="452348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Confusion Matrix of base model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5304" y="2876703"/>
            <a:ext cx="7083400" cy="5727501"/>
          </a:xfrm>
          <a:custGeom>
            <a:avLst/>
            <a:gdLst/>
            <a:ahLst/>
            <a:cxnLst/>
            <a:rect r="r" b="b" t="t" l="l"/>
            <a:pathLst>
              <a:path h="5727501" w="7083400">
                <a:moveTo>
                  <a:pt x="0" y="0"/>
                </a:moveTo>
                <a:lnTo>
                  <a:pt x="7083400" y="0"/>
                </a:lnTo>
                <a:lnTo>
                  <a:pt x="7083400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3096" y="2876703"/>
            <a:ext cx="7024956" cy="5727501"/>
          </a:xfrm>
          <a:custGeom>
            <a:avLst/>
            <a:gdLst/>
            <a:ahLst/>
            <a:cxnLst/>
            <a:rect r="r" b="b" t="t" l="l"/>
            <a:pathLst>
              <a:path h="5727501" w="7024956">
                <a:moveTo>
                  <a:pt x="0" y="0"/>
                </a:moveTo>
                <a:lnTo>
                  <a:pt x="7024956" y="0"/>
                </a:lnTo>
                <a:lnTo>
                  <a:pt x="7024956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5465" y="165507"/>
            <a:ext cx="577707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94771" y="1085850"/>
            <a:ext cx="7698458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EXPERIMENT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16061" y="97726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71939" y="8547054"/>
            <a:ext cx="493889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Fine-Tuned VGG19 accuracy plot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896" y="8547054"/>
            <a:ext cx="478256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Base VGG19 accuracy plot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9080" y="2876703"/>
            <a:ext cx="6849624" cy="5727501"/>
          </a:xfrm>
          <a:custGeom>
            <a:avLst/>
            <a:gdLst/>
            <a:ahLst/>
            <a:cxnLst/>
            <a:rect r="r" b="b" t="t" l="l"/>
            <a:pathLst>
              <a:path h="5727501" w="6849624">
                <a:moveTo>
                  <a:pt x="0" y="0"/>
                </a:moveTo>
                <a:lnTo>
                  <a:pt x="6849624" y="0"/>
                </a:lnTo>
                <a:lnTo>
                  <a:pt x="6849624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3096" y="2876703"/>
            <a:ext cx="6849624" cy="5727501"/>
          </a:xfrm>
          <a:custGeom>
            <a:avLst/>
            <a:gdLst/>
            <a:ahLst/>
            <a:cxnLst/>
            <a:rect r="r" b="b" t="t" l="l"/>
            <a:pathLst>
              <a:path h="5727501" w="6849624">
                <a:moveTo>
                  <a:pt x="0" y="0"/>
                </a:moveTo>
                <a:lnTo>
                  <a:pt x="6849624" y="0"/>
                </a:lnTo>
                <a:lnTo>
                  <a:pt x="6849624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5465" y="165507"/>
            <a:ext cx="577707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94771" y="1085850"/>
            <a:ext cx="7698458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EXPERIMENT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16061" y="97726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12854" y="8547054"/>
            <a:ext cx="522676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Fine-Tuned VGG19 loss plot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4607" y="8547054"/>
            <a:ext cx="452348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Base VGG19 loss plot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174052"/>
            <a:ext cx="18288000" cy="5052060"/>
          </a:xfrm>
          <a:custGeom>
            <a:avLst/>
            <a:gdLst/>
            <a:ahLst/>
            <a:cxnLst/>
            <a:rect r="r" b="b" t="t" l="l"/>
            <a:pathLst>
              <a:path h="5052060" w="18288000">
                <a:moveTo>
                  <a:pt x="0" y="0"/>
                </a:moveTo>
                <a:lnTo>
                  <a:pt x="18288000" y="0"/>
                </a:lnTo>
                <a:lnTo>
                  <a:pt x="18288000" y="5052060"/>
                </a:lnTo>
                <a:lnTo>
                  <a:pt x="0" y="505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55465" y="165507"/>
            <a:ext cx="577707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94771" y="1085850"/>
            <a:ext cx="7698458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EXPERIMENT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16061" y="97726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57979" y="8168962"/>
            <a:ext cx="1037204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Egg images classifications using one image from the test set given by [1]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87838" y="2606818"/>
            <a:ext cx="6712324" cy="7091941"/>
          </a:xfrm>
          <a:custGeom>
            <a:avLst/>
            <a:gdLst/>
            <a:ahLst/>
            <a:cxnLst/>
            <a:rect r="r" b="b" t="t" l="l"/>
            <a:pathLst>
              <a:path h="7091941" w="6712324">
                <a:moveTo>
                  <a:pt x="0" y="0"/>
                </a:moveTo>
                <a:lnTo>
                  <a:pt x="6712324" y="0"/>
                </a:lnTo>
                <a:lnTo>
                  <a:pt x="6712324" y="7091941"/>
                </a:lnTo>
                <a:lnTo>
                  <a:pt x="0" y="7091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55465" y="165507"/>
            <a:ext cx="577707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94771" y="1085850"/>
            <a:ext cx="7698458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EXPERIMENT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16061" y="97726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01673" y="7952509"/>
            <a:ext cx="3750974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Egg image with a crack found online and classified using the implemented VGG19 model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55465" y="3456649"/>
            <a:ext cx="5777070" cy="5159306"/>
            <a:chOff x="0" y="0"/>
            <a:chExt cx="1521533" cy="13588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1533" cy="1358829"/>
            </a:xfrm>
            <a:custGeom>
              <a:avLst/>
              <a:gdLst/>
              <a:ahLst/>
              <a:cxnLst/>
              <a:rect r="r" b="b" t="t" l="l"/>
              <a:pathLst>
                <a:path h="1358829" w="1521533">
                  <a:moveTo>
                    <a:pt x="68346" y="0"/>
                  </a:moveTo>
                  <a:lnTo>
                    <a:pt x="1453187" y="0"/>
                  </a:lnTo>
                  <a:cubicBezTo>
                    <a:pt x="1471313" y="0"/>
                    <a:pt x="1488698" y="7201"/>
                    <a:pt x="1501515" y="20018"/>
                  </a:cubicBezTo>
                  <a:cubicBezTo>
                    <a:pt x="1514332" y="32835"/>
                    <a:pt x="1521533" y="50219"/>
                    <a:pt x="1521533" y="68346"/>
                  </a:cubicBezTo>
                  <a:lnTo>
                    <a:pt x="1521533" y="1290484"/>
                  </a:lnTo>
                  <a:cubicBezTo>
                    <a:pt x="1521533" y="1328230"/>
                    <a:pt x="1490933" y="1358829"/>
                    <a:pt x="1453187" y="1358829"/>
                  </a:cubicBezTo>
                  <a:lnTo>
                    <a:pt x="68346" y="1358829"/>
                  </a:lnTo>
                  <a:cubicBezTo>
                    <a:pt x="50219" y="1358829"/>
                    <a:pt x="32835" y="1351629"/>
                    <a:pt x="20018" y="1338811"/>
                  </a:cubicBezTo>
                  <a:cubicBezTo>
                    <a:pt x="7201" y="1325994"/>
                    <a:pt x="0" y="1308610"/>
                    <a:pt x="0" y="1290484"/>
                  </a:cubicBezTo>
                  <a:lnTo>
                    <a:pt x="0" y="68346"/>
                  </a:lnTo>
                  <a:cubicBezTo>
                    <a:pt x="0" y="50219"/>
                    <a:pt x="7201" y="32835"/>
                    <a:pt x="20018" y="20018"/>
                  </a:cubicBezTo>
                  <a:cubicBezTo>
                    <a:pt x="32835" y="7201"/>
                    <a:pt x="50219" y="0"/>
                    <a:pt x="683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21533" cy="1396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066940" y="2959243"/>
            <a:ext cx="6154119" cy="6154119"/>
          </a:xfrm>
          <a:custGeom>
            <a:avLst/>
            <a:gdLst/>
            <a:ahLst/>
            <a:cxnLst/>
            <a:rect r="r" b="b" t="t" l="l"/>
            <a:pathLst>
              <a:path h="6154119" w="6154119">
                <a:moveTo>
                  <a:pt x="0" y="0"/>
                </a:moveTo>
                <a:lnTo>
                  <a:pt x="6154120" y="0"/>
                </a:lnTo>
                <a:lnTo>
                  <a:pt x="6154120" y="6154119"/>
                </a:lnTo>
                <a:lnTo>
                  <a:pt x="0" y="6154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55465" y="165507"/>
            <a:ext cx="577707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94771" y="1085850"/>
            <a:ext cx="7698458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EXPERIMENT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6061" y="97726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7881" y="1028700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44318" y="4699030"/>
            <a:ext cx="3112285" cy="4114800"/>
          </a:xfrm>
          <a:custGeom>
            <a:avLst/>
            <a:gdLst/>
            <a:ahLst/>
            <a:cxnLst/>
            <a:rect r="r" b="b" t="t" l="l"/>
            <a:pathLst>
              <a:path h="4114800" w="3112285">
                <a:moveTo>
                  <a:pt x="0" y="0"/>
                </a:moveTo>
                <a:lnTo>
                  <a:pt x="3112285" y="0"/>
                </a:lnTo>
                <a:lnTo>
                  <a:pt x="3112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129">
            <a:off x="4561439" y="2076511"/>
            <a:ext cx="1933378" cy="1933378"/>
          </a:xfrm>
          <a:custGeom>
            <a:avLst/>
            <a:gdLst/>
            <a:ahLst/>
            <a:cxnLst/>
            <a:rect r="r" b="b" t="t" l="l"/>
            <a:pathLst>
              <a:path h="1933378" w="1933378">
                <a:moveTo>
                  <a:pt x="0" y="0"/>
                </a:moveTo>
                <a:lnTo>
                  <a:pt x="1933378" y="0"/>
                </a:lnTo>
                <a:lnTo>
                  <a:pt x="1933378" y="1933379"/>
                </a:lnTo>
                <a:lnTo>
                  <a:pt x="0" y="1933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84742" y="3090826"/>
            <a:ext cx="6574558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89241" y="1028700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50751" y="2917650"/>
            <a:ext cx="7855506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LOOKING AHEAD...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03794" y="5019245"/>
            <a:ext cx="7855506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Application of class knowledge in my laborathory case</a:t>
            </a:r>
          </a:p>
          <a:p>
            <a:pPr algn="r">
              <a:lnSpc>
                <a:spcPts val="4200"/>
              </a:lnSpc>
            </a:pP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Oocysts counts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Necrotic enteritis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9507" y="971550"/>
            <a:ext cx="594979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03422" y="87439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910400"/>
            <a:ext cx="6524271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80023"/>
            <a:ext cx="7899970" cy="3658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Eggshell quality;</a:t>
            </a:r>
          </a:p>
          <a:p>
            <a:pPr algn="l">
              <a:lnSpc>
                <a:spcPts val="4147"/>
              </a:lnSpc>
            </a:pP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Incubatory biosecurity;</a:t>
            </a:r>
          </a:p>
          <a:p>
            <a:pPr algn="l">
              <a:lnSpc>
                <a:spcPts val="4147"/>
              </a:lnSpc>
            </a:pP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CNN;</a:t>
            </a:r>
          </a:p>
          <a:p>
            <a:pPr algn="l">
              <a:lnSpc>
                <a:spcPts val="4147"/>
              </a:lnSpc>
            </a:pP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VGG19 architecture.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71550"/>
            <a:ext cx="591421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Inteligence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7439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74175" y="1066800"/>
            <a:ext cx="5339651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REFERENCES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8601" y="2273808"/>
            <a:ext cx="15570797" cy="741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6" indent="-237493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Sánchez, J. M. P., Moreno, L. A. O., Rodríguez, J. L. R., &amp; Corro, I. D. M. (2023). Poultry Egg Classification System Using Deep Learning (pp. 1–6). 2023 5th International Congress on Human-Computer Interaction, Optimization and Robotic Applications (HORA). IEEE. </a:t>
            </a:r>
            <a:r>
              <a:rPr lang="en-US" sz="2200" u="sng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  <a:hlinkClick r:id="rId4" tooltip="https://doi.org/10.1109/HORA58378.2023.10156776"/>
              </a:rPr>
              <a:t>https://doi.org/10.1109/HORA58378.2023.10156776</a:t>
            </a: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</a:p>
          <a:p>
            <a:pPr algn="just" marL="474986" indent="-237493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Dunkley C. S. A Dozen Egg Abnormalities: HOW THEY AFFECT EGG QUALITY, UGA Cooperative Extension Circular 1255, April 2022. Available at: &lt; </a:t>
            </a:r>
            <a:r>
              <a:rPr lang="en-US" sz="2200" u="sng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  <a:hlinkClick r:id="rId5" tooltip="https://secure.caes.uga.edu/extension/publications/files/pdf/C%201255_1.PDF"/>
              </a:rPr>
              <a:t>https://secure.caes.uga.edu/extension/publications/files/pdf/C%201255_1.PDF</a:t>
            </a: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&gt; </a:t>
            </a:r>
          </a:p>
          <a:p>
            <a:pPr algn="just" marL="474986" indent="-237493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Simonyan K., Zisserman A. VERY DEEP CONVOLUTIONAL NETWORKS FOR LARGE-SCALE IMAGE RECOGNITION, Published as a conference paper at ICLR, 2015. </a:t>
            </a:r>
            <a:r>
              <a:rPr lang="en-US" sz="2200" u="sng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  <a:hlinkClick r:id="rId6" tooltip="https://doi.org/10.48550/arXiv.1409.1556"/>
              </a:rPr>
              <a:t>https://doi.org/10.48550/arXiv.1409.1556</a:t>
            </a: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 </a:t>
            </a:r>
          </a:p>
          <a:p>
            <a:pPr algn="just" marL="474986" indent="-237493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Victor Massaki Nakaguchi, R.M. Rasika D. Abeyrathna, Tofael Ahamed. Development of a new grading system for quail eggs using a deep learning-based machine vision system, Computers and Electronics in Agriculture, Volume 226, 2024, 109433, ISSN 0168-1699. </a:t>
            </a:r>
            <a:r>
              <a:rPr lang="en-US" sz="2200" u="sng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  <a:hlinkClick r:id="rId7" tooltip="https://doi.org/10.1016/j.compag.2024.109433"/>
              </a:rPr>
              <a:t>https://doi.org/10.1016/j.compag.2024.109433</a:t>
            </a: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 </a:t>
            </a:r>
          </a:p>
          <a:p>
            <a:pPr algn="just" marL="474986" indent="-237493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Çelik A., Tekin El. Classification of Hatchery Eggs Using a Machine Learning Algorithm Based on Image Processing Methods: A Comparative Study, Brazilian Journal of Poultry Science, e-ISSN: 1806-9061 2024 / v.26 / n.2 / 001-012. </a:t>
            </a:r>
            <a:r>
              <a:rPr lang="en-US" sz="2200" u="sng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  <a:hlinkClick r:id="rId8" tooltip="http://dx.doi.org/10.1590/1806-9061-2023-1882"/>
              </a:rPr>
              <a:t>http://dx.doi.org/10.1590/1806-9061-2023-1882</a:t>
            </a: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 </a:t>
            </a:r>
          </a:p>
          <a:p>
            <a:pPr algn="just" marL="474986" indent="-237493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KHABISI, M. M, SALAHI, A, &amp; MOUSAVI, S. N (2012). The influence of egg shell crack types on hatchability and chick quality. Turkish Journal of Veterinary &amp; Animal Sciences 36 (3): 289-295. </a:t>
            </a:r>
            <a:r>
              <a:rPr lang="en-US" sz="2200" u="sng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  <a:hlinkClick r:id="rId9" tooltip="https://doi.org/10.3906/vet-1103-20"/>
              </a:rPr>
              <a:t>https://doi.org/10.3906/vet-1103-20</a:t>
            </a: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</a:p>
          <a:p>
            <a:pPr algn="just" marL="474986" indent="-237493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Modi, P. Convolutional Neural Networks for Dummies, Medium, 2023. Available at: </a:t>
            </a:r>
            <a:r>
              <a:rPr lang="en-US" sz="2200" u="sng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  <a:hlinkClick r:id="rId10" tooltip="https://medium.com/@prathammodi001/convolutional-neural-networks-for-dummies-a-step-by-step-cnn-tutorial-e68f464d608f"/>
              </a:rPr>
              <a:t>https://medium.com/@prathammodi001/convolutional-neural-networks-for-dummies-a-step-by-step-cnn-tutorial-e68f464d608f</a:t>
            </a:r>
            <a:r>
              <a:rPr lang="en-US" sz="22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. Accessed: 07/23/2025. </a:t>
            </a:r>
          </a:p>
          <a:p>
            <a:pPr algn="just">
              <a:lnSpc>
                <a:spcPts val="30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820381" y="188839"/>
            <a:ext cx="516682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16345" y="9838690"/>
            <a:ext cx="297489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9732" y="962025"/>
            <a:ext cx="632853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Artifical Intelligence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16061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483490" y="7875878"/>
            <a:ext cx="647004" cy="647004"/>
          </a:xfrm>
          <a:custGeom>
            <a:avLst/>
            <a:gdLst/>
            <a:ahLst/>
            <a:cxnLst/>
            <a:rect r="r" b="b" t="t" l="l"/>
            <a:pathLst>
              <a:path h="647004" w="647004">
                <a:moveTo>
                  <a:pt x="0" y="0"/>
                </a:moveTo>
                <a:lnTo>
                  <a:pt x="647004" y="0"/>
                </a:lnTo>
                <a:lnTo>
                  <a:pt x="647004" y="647004"/>
                </a:lnTo>
                <a:lnTo>
                  <a:pt x="0" y="647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83490" y="8690410"/>
            <a:ext cx="647004" cy="647004"/>
          </a:xfrm>
          <a:custGeom>
            <a:avLst/>
            <a:gdLst/>
            <a:ahLst/>
            <a:cxnLst/>
            <a:rect r="r" b="b" t="t" l="l"/>
            <a:pathLst>
              <a:path h="647004" w="647004">
                <a:moveTo>
                  <a:pt x="0" y="0"/>
                </a:moveTo>
                <a:lnTo>
                  <a:pt x="647004" y="0"/>
                </a:lnTo>
                <a:lnTo>
                  <a:pt x="647004" y="647004"/>
                </a:lnTo>
                <a:lnTo>
                  <a:pt x="0" y="647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83490" y="9536518"/>
            <a:ext cx="647004" cy="647004"/>
          </a:xfrm>
          <a:custGeom>
            <a:avLst/>
            <a:gdLst/>
            <a:ahLst/>
            <a:cxnLst/>
            <a:rect r="r" b="b" t="t" l="l"/>
            <a:pathLst>
              <a:path h="647004" w="647004">
                <a:moveTo>
                  <a:pt x="0" y="0"/>
                </a:moveTo>
                <a:lnTo>
                  <a:pt x="647004" y="0"/>
                </a:lnTo>
                <a:lnTo>
                  <a:pt x="647004" y="647004"/>
                </a:lnTo>
                <a:lnTo>
                  <a:pt x="0" y="647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71939" y="7761236"/>
            <a:ext cx="5665568" cy="234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324-870-9034</a:t>
            </a:r>
          </a:p>
          <a:p>
            <a:pPr algn="r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mzp0199@auburn.edu</a:t>
            </a:r>
          </a:p>
          <a:p>
            <a:pPr algn="r">
              <a:lnSpc>
                <a:spcPts val="6300"/>
              </a:lnSpc>
            </a:pPr>
            <a:r>
              <a:rPr lang="en-US" sz="35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Auburn, AL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94608" y="5989619"/>
            <a:ext cx="3327677" cy="4114800"/>
          </a:xfrm>
          <a:custGeom>
            <a:avLst/>
            <a:gdLst/>
            <a:ahLst/>
            <a:cxnLst/>
            <a:rect r="r" b="b" t="t" l="l"/>
            <a:pathLst>
              <a:path h="4114800" w="3327677">
                <a:moveTo>
                  <a:pt x="0" y="0"/>
                </a:moveTo>
                <a:lnTo>
                  <a:pt x="3327677" y="0"/>
                </a:lnTo>
                <a:lnTo>
                  <a:pt x="33276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689187" y="2607638"/>
            <a:ext cx="6750331" cy="5278454"/>
          </a:xfrm>
          <a:custGeom>
            <a:avLst/>
            <a:gdLst/>
            <a:ahLst/>
            <a:cxnLst/>
            <a:rect r="r" b="b" t="t" l="l"/>
            <a:pathLst>
              <a:path h="5278454" w="6750331">
                <a:moveTo>
                  <a:pt x="0" y="0"/>
                </a:moveTo>
                <a:lnTo>
                  <a:pt x="6750331" y="0"/>
                </a:lnTo>
                <a:lnTo>
                  <a:pt x="6750331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81462"/>
            <a:ext cx="6524271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761" y="3541247"/>
            <a:ext cx="6900430" cy="253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Eggshell quality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Shell integrity;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Contamination;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1550"/>
            <a:ext cx="591421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Inteligence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7439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67926" y="8564880"/>
            <a:ext cx="233565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Cracked egg [2]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257300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42914" y="4819890"/>
            <a:ext cx="6745363" cy="4688027"/>
          </a:xfrm>
          <a:custGeom>
            <a:avLst/>
            <a:gdLst/>
            <a:ahLst/>
            <a:cxnLst/>
            <a:rect r="r" b="b" t="t" l="l"/>
            <a:pathLst>
              <a:path h="4688027" w="6745363">
                <a:moveTo>
                  <a:pt x="0" y="0"/>
                </a:moveTo>
                <a:lnTo>
                  <a:pt x="6745363" y="0"/>
                </a:lnTo>
                <a:lnTo>
                  <a:pt x="6745363" y="4688027"/>
                </a:lnTo>
                <a:lnTo>
                  <a:pt x="0" y="4688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881462"/>
            <a:ext cx="6524271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6314" y="3517583"/>
            <a:ext cx="6900430" cy="317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Incubatory biosecurity;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Contamination;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Chicks quality;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Economic loss.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71550"/>
            <a:ext cx="591421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Inteligence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7439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13929" y="784225"/>
            <a:ext cx="6673641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Egg incubators (https://tinyurl.com/vauzw5xf)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2914" y="9488867"/>
            <a:ext cx="747175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Chicks after hatching (https://tinyurl.com/3fdj3evd)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2274" y="4897152"/>
            <a:ext cx="12451828" cy="4361148"/>
          </a:xfrm>
          <a:custGeom>
            <a:avLst/>
            <a:gdLst/>
            <a:ahLst/>
            <a:cxnLst/>
            <a:rect r="r" b="b" t="t" l="l"/>
            <a:pathLst>
              <a:path h="4361148" w="12451828">
                <a:moveTo>
                  <a:pt x="0" y="0"/>
                </a:moveTo>
                <a:lnTo>
                  <a:pt x="12451829" y="0"/>
                </a:lnTo>
                <a:lnTo>
                  <a:pt x="12451829" y="4361148"/>
                </a:lnTo>
                <a:lnTo>
                  <a:pt x="0" y="4361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01669" y="579000"/>
            <a:ext cx="3177266" cy="3946915"/>
          </a:xfrm>
          <a:custGeom>
            <a:avLst/>
            <a:gdLst/>
            <a:ahLst/>
            <a:cxnLst/>
            <a:rect r="r" b="b" t="t" l="l"/>
            <a:pathLst>
              <a:path h="3946915" w="3177266">
                <a:moveTo>
                  <a:pt x="0" y="0"/>
                </a:moveTo>
                <a:lnTo>
                  <a:pt x="3177267" y="0"/>
                </a:lnTo>
                <a:lnTo>
                  <a:pt x="3177267" y="3946915"/>
                </a:lnTo>
                <a:lnTo>
                  <a:pt x="0" y="3946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69424" y="49505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81462"/>
            <a:ext cx="6524271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3889" y="3517583"/>
            <a:ext cx="7130728" cy="317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Convolutional Neural Network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Convolution;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Layers;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Applicability.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71550"/>
            <a:ext cx="591421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Inteligence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7439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28172" y="9201150"/>
            <a:ext cx="351593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CNN layers example [7]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68749" y="0"/>
            <a:ext cx="5619251" cy="10287000"/>
          </a:xfrm>
          <a:custGeom>
            <a:avLst/>
            <a:gdLst/>
            <a:ahLst/>
            <a:cxnLst/>
            <a:rect r="r" b="b" t="t" l="l"/>
            <a:pathLst>
              <a:path h="10287000" w="5619251">
                <a:moveTo>
                  <a:pt x="0" y="0"/>
                </a:moveTo>
                <a:lnTo>
                  <a:pt x="5619251" y="0"/>
                </a:lnTo>
                <a:lnTo>
                  <a:pt x="56192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81462"/>
            <a:ext cx="6524271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43570" y="3973055"/>
            <a:ext cx="6900430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VGG19 architecture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Multiple convolutional layers;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Max-pooling</a:t>
            </a: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;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Why choose this?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Deep architecture and simplicity.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1550"/>
            <a:ext cx="591421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Inteligence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7439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24410" y="9417051"/>
            <a:ext cx="4235612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Structure of the VGG19 and Resnet 34 models [1]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30857" y="2917220"/>
            <a:ext cx="622844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ORIGINAL IDEA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32201" y="4217006"/>
            <a:ext cx="9027099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Create a AI model to classify eggs according to dirtyness parameter;</a:t>
            </a:r>
          </a:p>
          <a:p>
            <a:pPr algn="r">
              <a:lnSpc>
                <a:spcPts val="4200"/>
              </a:lnSpc>
            </a:pP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Became...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 CNN VGG19 model as it was made by [1]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7125" y="1730472"/>
            <a:ext cx="614209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APPROACH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125" y="3100095"/>
            <a:ext cx="74021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ChatGPT and Gemini usage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4350"/>
            <a:ext cx="58922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277350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3391" y="6096635"/>
            <a:ext cx="7430609" cy="270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Base model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Pre-process: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Img. Size = 224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Batch size = 64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079252"/>
            <a:ext cx="7402185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Dataset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~1500 egg images separated into 4 different classes [1]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97775" y="1692372"/>
            <a:ext cx="6008652" cy="6837726"/>
          </a:xfrm>
          <a:custGeom>
            <a:avLst/>
            <a:gdLst/>
            <a:ahLst/>
            <a:cxnLst/>
            <a:rect r="r" b="b" t="t" l="l"/>
            <a:pathLst>
              <a:path h="6837726" w="6008652">
                <a:moveTo>
                  <a:pt x="0" y="0"/>
                </a:moveTo>
                <a:lnTo>
                  <a:pt x="6008652" y="0"/>
                </a:lnTo>
                <a:lnTo>
                  <a:pt x="6008652" y="6837726"/>
                </a:lnTo>
                <a:lnTo>
                  <a:pt x="0" y="6837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7125" y="1730472"/>
            <a:ext cx="614209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APPROACH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4350"/>
            <a:ext cx="58922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COMP6600 - Artificial Intelligence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523317"/>
            <a:ext cx="485587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Auburn University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3391" y="3180301"/>
            <a:ext cx="7430609" cy="573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Base model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Base VGG19: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Pre-trained on ImageNet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Loss function = categorical crossentropy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Optimizer = Adam</a:t>
            </a:r>
          </a:p>
          <a:p>
            <a:pPr algn="l">
              <a:lnSpc>
                <a:spcPts val="4199"/>
              </a:lnSpc>
            </a:pP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Evaluation parameters: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Precision = exactness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Recall = completeness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F1-score = balance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DAGuMchFs2o</dc:identifier>
  <dcterms:modified xsi:type="dcterms:W3CDTF">2011-08-01T06:04:30Z</dcterms:modified>
  <cp:revision>1</cp:revision>
  <dc:title>ROSA_Presentation_slides</dc:title>
</cp:coreProperties>
</file>